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5" r:id="rId3"/>
    <p:sldId id="278" r:id="rId4"/>
    <p:sldId id="271" r:id="rId5"/>
    <p:sldId id="262" r:id="rId6"/>
    <p:sldId id="263" r:id="rId7"/>
    <p:sldId id="257" r:id="rId8"/>
    <p:sldId id="272" r:id="rId9"/>
    <p:sldId id="276" r:id="rId10"/>
    <p:sldId id="277" r:id="rId11"/>
    <p:sldId id="261" r:id="rId12"/>
    <p:sldId id="260" r:id="rId13"/>
    <p:sldId id="273" r:id="rId14"/>
    <p:sldId id="274" r:id="rId15"/>
    <p:sldId id="311" r:id="rId16"/>
    <p:sldId id="282" r:id="rId17"/>
    <p:sldId id="266" r:id="rId18"/>
    <p:sldId id="293" r:id="rId19"/>
    <p:sldId id="290" r:id="rId20"/>
    <p:sldId id="294" r:id="rId21"/>
    <p:sldId id="309" r:id="rId22"/>
    <p:sldId id="312" r:id="rId23"/>
    <p:sldId id="313" r:id="rId24"/>
    <p:sldId id="310" r:id="rId25"/>
    <p:sldId id="307" r:id="rId26"/>
    <p:sldId id="289" r:id="rId27"/>
    <p:sldId id="291" r:id="rId28"/>
    <p:sldId id="306" r:id="rId29"/>
    <p:sldId id="288" r:id="rId30"/>
    <p:sldId id="295" r:id="rId31"/>
    <p:sldId id="292" r:id="rId32"/>
    <p:sldId id="296" r:id="rId33"/>
    <p:sldId id="297" r:id="rId34"/>
    <p:sldId id="298" r:id="rId35"/>
    <p:sldId id="286" r:id="rId36"/>
    <p:sldId id="299" r:id="rId37"/>
    <p:sldId id="300" r:id="rId38"/>
    <p:sldId id="268" r:id="rId39"/>
    <p:sldId id="304" r:id="rId40"/>
    <p:sldId id="305" r:id="rId41"/>
    <p:sldId id="302" r:id="rId42"/>
    <p:sldId id="303" r:id="rId43"/>
    <p:sldId id="314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200F"/>
    <a:srgbClr val="F1911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845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EF82F-73ED-49BA-993C-1307E5952AE0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B9445-5B77-4D42-A8EC-F8CF93C138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0E158-3A49-4100-9C1E-F86DF27A4E87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AF31D-88F8-405A-814D-913BB3AC7A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2E61C-2096-47EB-BD60-589C1094B27F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B806A-80FC-490D-8483-CC8EA192B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EAC17-1B92-4318-944E-2B9F5A9D0E1E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B4183-5798-4D76-AF43-0C0D1FF2FB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659DE-AFC0-4EF8-8206-6FA79F0BFEFE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DE67A-0B7F-4225-A0F1-7D4CB592C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D18CD-6145-488A-9F3B-B3E95F7494A2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68BD4-49AC-4DA0-9DFD-B2E7AD76F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A441F-F86A-4747-B9F6-4FDC73D52ECB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A44D7-C785-4FD2-8F37-94F3CCC4EA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FAE21-489F-4353-A38C-B531674B612D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EEF0C-0E5F-414E-845B-08F166251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9B07D-905B-4974-8D69-630095B544CD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BEC30-7496-48CC-B0A7-7061994E3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BB414-562A-4FAC-BE29-858F80BCFC01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5B765-89D9-4044-82A5-51D4C1C58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2DB57-3850-43A6-A327-143596225B4E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2DED-FC8C-495A-9B14-51DEF0392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19993E-CF94-4AAE-ACB8-115B7D693526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881098-4E23-40B5-B0E0-DE65F39D9E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1"/>
          <p:cNvSpPr txBox="1">
            <a:spLocks noChangeArrowheads="1"/>
          </p:cNvSpPr>
          <p:nvPr/>
        </p:nvSpPr>
        <p:spPr bwMode="auto">
          <a:xfrm>
            <a:off x="0" y="7938"/>
            <a:ext cx="91440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Психологические травмы детства. </a:t>
            </a:r>
          </a:p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 Буллинг: последствия, профилактика.</a:t>
            </a:r>
          </a:p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Влияние буллинга на жизненные планы подростков и формирование базисных убеждений</a:t>
            </a:r>
          </a:p>
        </p:txBody>
      </p:sp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4787900" y="5572125"/>
            <a:ext cx="41767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Э.Х. Башлай, научный сотрудник ГАОУ ДПО «ИРО РТ»</a:t>
            </a:r>
          </a:p>
        </p:txBody>
      </p:sp>
      <p:pic>
        <p:nvPicPr>
          <p:cNvPr id="13315" name="Picture 2" descr="https://avatars.mds.yandex.net/get-zen_doc/1360848/pub_5bffa652fee8ea1488d434bd_5bffa6eaab57e100a9b42f52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205038"/>
            <a:ext cx="6397625" cy="319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s://eng.by/static/upload/blog_images/confusion-clarity-spiritual-pat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46263"/>
            <a:ext cx="9144000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53975" y="53975"/>
            <a:ext cx="90900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sz="2800">
                <a:solidFill>
                  <a:srgbClr val="002060"/>
                </a:solidFill>
                <a:latin typeface="Calibri" pitchFamily="34" charset="0"/>
              </a:rPr>
              <a:t>Чем больше подросток испытывает фрустраций, тем больше он страдает и не наход</a:t>
            </a:r>
            <a:r>
              <a:rPr lang="tt-RU" sz="2800">
                <a:solidFill>
                  <a:srgbClr val="002060"/>
                </a:solidFill>
              </a:rPr>
              <a:t>и</a:t>
            </a:r>
            <a:r>
              <a:rPr lang="tt-RU" sz="2800">
                <a:solidFill>
                  <a:srgbClr val="002060"/>
                </a:solidFill>
                <a:latin typeface="Calibri" pitchFamily="34" charset="0"/>
              </a:rPr>
              <a:t>т выхода из трудной ситуации, возникает риск пересмотра ценностей в своей жизни, взглядов, установок, потребностей.</a:t>
            </a:r>
            <a:endParaRPr lang="ru-RU" sz="280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4"/>
          <p:cNvSpPr>
            <a:spLocks noChangeArrowheads="1"/>
          </p:cNvSpPr>
          <p:nvPr/>
        </p:nvSpPr>
        <p:spPr bwMode="auto">
          <a:xfrm>
            <a:off x="5292725" y="476250"/>
            <a:ext cx="360045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Если травма не вылечена, то </a:t>
            </a:r>
            <a:r>
              <a:rPr lang="ru-RU" sz="2400">
                <a:solidFill>
                  <a:schemeClr val="tx2"/>
                </a:solidFill>
              </a:rPr>
              <a:t>дети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переносят </a:t>
            </a:r>
            <a:r>
              <a:rPr lang="ru-RU" sz="2400">
                <a:solidFill>
                  <a:schemeClr val="tx2"/>
                </a:solidFill>
              </a:rPr>
              <a:t>о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щущения страха и беспомощности во взрослую жизнь, становясь повышено уязвимыми к травмам в будущем, чаще других не могут выстроить свою жизнь таким образом, чтобы им самим было в ней психологически уютно и комфортно. </a:t>
            </a:r>
          </a:p>
        </p:txBody>
      </p:sp>
      <p:pic>
        <p:nvPicPr>
          <p:cNvPr id="23554" name="Picture 2" descr="https://www.b17.ru/foto/uploaded/upl_1547793115_1027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5153025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://i.mycdn.me/i?r=AzEPZsRbOZEKgBhR0XGMT1RkvFdrd-XYVhtl4vFYUGaF36aKTM5SRkZCeTgDn6uOy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163"/>
            <a:ext cx="9144000" cy="682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28575" y="44450"/>
            <a:ext cx="3248025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  <a:latin typeface="Calibri" pitchFamily="34" charset="0"/>
              </a:rPr>
              <a:t>Последствия детской</a:t>
            </a:r>
            <a:r>
              <a:rPr lang="ru-RU" sz="2400" b="1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травмы могут повлиять на личные отношения, карьеру и здоровье, во взрослом возрасте это выливается в  сложное посттравматическое расстройство, которое </a:t>
            </a:r>
          </a:p>
          <a:p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сильно ухудшает</a:t>
            </a:r>
          </a:p>
          <a:p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 качество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107950" y="0"/>
            <a:ext cx="89281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i="1">
                <a:solidFill>
                  <a:srgbClr val="002060"/>
                </a:solidFill>
                <a:latin typeface="Calibri" pitchFamily="34" charset="0"/>
              </a:rPr>
              <a:t>Травма может привести к уменьшению объема коры головного мозга, нарушению связи между полушариями, а также к проблемам с памятью, вниманием, восприятием, мышлением, речью и сознанием.  Эти проблемы ограничивают способность ребенка формировать позитивные отношения с другими людьми, препятствуют процессам обучения, исследования и приобретения новых навыков и опыта. У детей школьного возраста травма негативно сказывается на развитие тех областей мозга, которые отвечают за управление страхами, способность справляться с проблемами и агрессией,  концентрацию на учебе и решение  проблем, а также за контроль импульсов и управление физическими реакциями на угрозу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"/>
          <p:cNvSpPr>
            <a:spLocks noChangeArrowheads="1"/>
          </p:cNvSpPr>
          <p:nvPr/>
        </p:nvSpPr>
        <p:spPr bwMode="auto">
          <a:xfrm>
            <a:off x="76200" y="620713"/>
            <a:ext cx="9036050" cy="31083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i="1">
                <a:solidFill>
                  <a:srgbClr val="002060"/>
                </a:solidFill>
                <a:latin typeface="Calibri" pitchFamily="34" charset="0"/>
              </a:rPr>
              <a:t>У подростков травма может повлиять на развитие префронтальной коры головного мозга – области, отвечающей за предвидение последствий поведения, точную оценку угрозы безопасности, а также выполняющей управляющие функции (регулирование, прогнозирование, планирование, и работа над достижением  долговременных целей).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6626" name="AutoShape 2" descr="https://okeydoc.ru/wp-content/uploads/2015/11/vliyanie_stressa_na_moz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6627" name="AutoShape 4" descr="https://okeydoc.ru/wp-content/uploads/2015/11/vliyanie_stressa_na_mozg.webp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6628" name="AutoShape 6" descr="https://okeydoc.ru/wp-content/uploads/2015/11/vliyanie_stressa_na_mozg.webp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гиппокам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8" y="7938"/>
            <a:ext cx="2973387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0" y="4941888"/>
            <a:ext cx="9144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tx2"/>
                </a:solidFill>
              </a:rPr>
              <a:t>Повторяющиеся эпизоды депрессии могут уменьшить размер гиппокампа – области мозга, участвующей в формировании эмоций и памяти; уменьшение гиппокампа приравнивается к потере эмоциональной и поведенческой функции.</a:t>
            </a: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2687638" y="1019175"/>
            <a:ext cx="6121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</a:rPr>
              <a:t>Особенно чувствителен к стрессу </a:t>
            </a:r>
            <a:r>
              <a:rPr lang="ru-RU" sz="2400" i="1">
                <a:solidFill>
                  <a:srgbClr val="FF0000"/>
                </a:solidFill>
              </a:rPr>
              <a:t>гиппокамп</a:t>
            </a:r>
            <a:r>
              <a:rPr lang="ru-RU" sz="2400" i="1">
                <a:solidFill>
                  <a:schemeClr val="tx2"/>
                </a:solidFill>
              </a:rPr>
              <a:t>,</a:t>
            </a:r>
            <a:r>
              <a:rPr lang="ru-RU" sz="2400">
                <a:solidFill>
                  <a:schemeClr val="tx2"/>
                </a:solidFill>
              </a:rPr>
              <a:t> потому что его клетки снабжены самым большим во всем мозге количеством рецепторов кортизола.</a:t>
            </a:r>
          </a:p>
        </p:txBody>
      </p:sp>
      <p:sp>
        <p:nvSpPr>
          <p:cNvPr id="27652" name="Прямоугольник 4"/>
          <p:cNvSpPr>
            <a:spLocks noChangeArrowheads="1"/>
          </p:cNvSpPr>
          <p:nvPr/>
        </p:nvSpPr>
        <p:spPr bwMode="auto">
          <a:xfrm>
            <a:off x="2987675" y="3025775"/>
            <a:ext cx="52927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>
                <a:solidFill>
                  <a:srgbClr val="FF0000"/>
                </a:solidFill>
              </a:rPr>
              <a:t>Кортизол – это гормон, который секретируется надпочечниками. Он активно вырабатывается при стрессе, чтобы помочь организму мобилизовать энергию для быстрого решения проблем</a:t>
            </a:r>
            <a:r>
              <a:rPr lang="ru-RU" i="1">
                <a:solidFill>
                  <a:srgbClr val="FF0000"/>
                </a:solidFill>
              </a:rPr>
              <a:t>ы.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1"/>
          <p:cNvSpPr>
            <a:spLocks noChangeArrowheads="1"/>
          </p:cNvSpPr>
          <p:nvPr/>
        </p:nvSpPr>
        <p:spPr bwMode="auto">
          <a:xfrm>
            <a:off x="0" y="115888"/>
            <a:ext cx="91440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О наличии травмы может говорить поведение подростка, когда он находится в явной депрессии — плохо спит и ест, является одиноким, и на попытки «разговорить» его или помочь отвечает отказом или молчанием</a:t>
            </a:r>
            <a:r>
              <a:rPr lang="ru-RU" sz="2800">
                <a:latin typeface="Calibri" pitchFamily="34" charset="0"/>
              </a:rPr>
              <a:t>.</a:t>
            </a:r>
          </a:p>
        </p:txBody>
      </p:sp>
      <p:pic>
        <p:nvPicPr>
          <p:cNvPr id="28674" name="Picture 2" descr="https://pbs.twimg.com/media/Dr6DpfvWwAI5XCy.jpg: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58988"/>
            <a:ext cx="9144000" cy="479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640762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Психологическое насилие, физическое насилие, презрение, унижение, издевательство и игнорирование - все это формы поведения родителей</a:t>
            </a:r>
            <a:r>
              <a:rPr lang="ru-RU" sz="2800">
                <a:solidFill>
                  <a:srgbClr val="002060"/>
                </a:solidFill>
              </a:rPr>
              <a:t>, 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сверстников </a:t>
            </a:r>
            <a:r>
              <a:rPr lang="ru-RU" sz="2800">
                <a:solidFill>
                  <a:srgbClr val="002060"/>
                </a:solidFill>
              </a:rPr>
              <a:t> и других людей 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наносят вред психологическому здоровью.</a:t>
            </a:r>
          </a:p>
        </p:txBody>
      </p:sp>
      <p:pic>
        <p:nvPicPr>
          <p:cNvPr id="29698" name="Picture 2" descr="https://avatars.mds.yandex.net/get-zen_doc/1712971/pub_5da3ef090a451800b11ec254_5da3f462028d6800b0df9ff9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68638"/>
            <a:ext cx="4643438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4859338" y="3141663"/>
            <a:ext cx="4056062" cy="224631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200F"/>
                </a:solidFill>
                <a:latin typeface="Calibri" pitchFamily="34" charset="0"/>
              </a:rPr>
              <a:t>Буллинг — это психологический террор, эмоциональное давление, преследование…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1"/>
          <p:cNvSpPr>
            <a:spLocks noChangeArrowheads="1"/>
          </p:cNvSpPr>
          <p:nvPr/>
        </p:nvSpPr>
        <p:spPr bwMode="auto">
          <a:xfrm>
            <a:off x="77788" y="446088"/>
            <a:ext cx="9036050" cy="35369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Психологи отмечают, что дети, пережившие насилие в результате буллинга, часто испытывают:</a:t>
            </a:r>
          </a:p>
          <a:p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 - подавленное настроение;</a:t>
            </a:r>
          </a:p>
          <a:p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 - раздражительность и не доверяют  детям и взрослым;</a:t>
            </a:r>
          </a:p>
          <a:p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 - постоянную тревогу и раздражительность, находятся в ожидании каких либо дальнейших действий, сильную подавленность.</a:t>
            </a:r>
          </a:p>
        </p:txBody>
      </p:sp>
      <p:pic>
        <p:nvPicPr>
          <p:cNvPr id="30722" name="Picture 4" descr="https://golos.ua/images/items/2020-02/18/zGVRA5FraFE04Ggv/img_to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4076700"/>
            <a:ext cx="3671887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1"/>
          <p:cNvSpPr>
            <a:spLocks noChangeArrowheads="1"/>
          </p:cNvSpPr>
          <p:nvPr/>
        </p:nvSpPr>
        <p:spPr bwMode="auto">
          <a:xfrm>
            <a:off x="287338" y="1052513"/>
            <a:ext cx="8532812" cy="43719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i="1">
                <a:solidFill>
                  <a:srgbClr val="002060"/>
                </a:solidFill>
                <a:latin typeface="Calibri" pitchFamily="34" charset="0"/>
              </a:rPr>
              <a:t>В случаях постоянного и жестокого буллинга </a:t>
            </a:r>
            <a:r>
              <a:rPr lang="ru-RU" sz="2800" b="1" i="1">
                <a:solidFill>
                  <a:srgbClr val="FF200F"/>
                </a:solidFill>
                <a:latin typeface="Calibri" pitchFamily="34" charset="0"/>
              </a:rPr>
              <a:t>жертвы могут рассматривать самоубийство как возможность избежать страдания.</a:t>
            </a:r>
            <a:r>
              <a:rPr lang="ru-RU" sz="2800" b="1" i="1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algn="ctr"/>
            <a:endParaRPr lang="ru-RU" sz="2800" i="1">
              <a:solidFill>
                <a:srgbClr val="002060"/>
              </a:solidFill>
            </a:endParaRPr>
          </a:p>
          <a:p>
            <a:pPr algn="ctr"/>
            <a:r>
              <a:rPr lang="ru-RU" sz="2800" i="1">
                <a:solidFill>
                  <a:srgbClr val="002060"/>
                </a:solidFill>
                <a:latin typeface="Calibri" pitchFamily="34" charset="0"/>
              </a:rPr>
              <a:t>Такие дети постепенно теряют надежду на позитивное решение проблемы. </a:t>
            </a:r>
          </a:p>
          <a:p>
            <a:pPr algn="ctr"/>
            <a:r>
              <a:rPr lang="ru-RU" sz="2800" i="1">
                <a:solidFill>
                  <a:srgbClr val="002060"/>
                </a:solidFill>
                <a:latin typeface="Calibri" pitchFamily="34" charset="0"/>
              </a:rPr>
              <a:t>Их безнадежность сопровождается иррациональным мышлением,</a:t>
            </a:r>
          </a:p>
          <a:p>
            <a:pPr algn="ctr"/>
            <a:r>
              <a:rPr lang="ru-RU" sz="2800" i="1">
                <a:solidFill>
                  <a:srgbClr val="002060"/>
                </a:solidFill>
                <a:latin typeface="Calibri" pitchFamily="34" charset="0"/>
              </a:rPr>
              <a:t> и смерть кажется единственным способом избавления от отчаяния и боли.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1"/>
          <p:cNvSpPr>
            <a:spLocks noChangeArrowheads="1"/>
          </p:cNvSpPr>
          <p:nvPr/>
        </p:nvSpPr>
        <p:spPr bwMode="auto">
          <a:xfrm>
            <a:off x="0" y="1412875"/>
            <a:ext cx="9144000" cy="30908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Психологическая травма </a:t>
            </a:r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– 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переживание дисбаланса между угрожающими обстоятельствами и индивидуальными возможностями побороть их, сопровождающееся чувством беспомощности и незащищенности и вызывающее длительное потрясение в понимании себя и мира.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71378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Серьезным последствием буллинга является </a:t>
            </a:r>
            <a:r>
              <a:rPr lang="ru-RU" sz="3200">
                <a:solidFill>
                  <a:srgbClr val="FF0000"/>
                </a:solidFill>
                <a:latin typeface="Calibri" pitchFamily="34" charset="0"/>
              </a:rPr>
              <a:t>потеря веры в себя и чувство бессилия.</a:t>
            </a:r>
          </a:p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32770" name="Прямоугольник 2"/>
          <p:cNvSpPr>
            <a:spLocks noChangeArrowheads="1"/>
          </p:cNvSpPr>
          <p:nvPr/>
        </p:nvSpPr>
        <p:spPr bwMode="auto">
          <a:xfrm>
            <a:off x="1042988" y="2420938"/>
            <a:ext cx="7453312" cy="10779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Жертвы травли испытывают последствия пережитого опыта всю жизнь.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>
            <a:spLocks/>
          </p:cNvSpPr>
          <p:nvPr/>
        </p:nvSpPr>
        <p:spPr bwMode="auto">
          <a:xfrm>
            <a:off x="6300788" y="333375"/>
            <a:ext cx="26638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Влияние  буллинга, как особой формы психической травмы на картину мира подростка </a:t>
            </a:r>
          </a:p>
        </p:txBody>
      </p:sp>
      <p:sp>
        <p:nvSpPr>
          <p:cNvPr id="33794" name="Rectangle 5"/>
          <p:cNvSpPr>
            <a:spLocks noChangeArrowheads="1"/>
          </p:cNvSpPr>
          <p:nvPr/>
        </p:nvSpPr>
        <p:spPr bwMode="auto">
          <a:xfrm>
            <a:off x="71438" y="4365625"/>
            <a:ext cx="8856662" cy="20923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</a:rPr>
              <a:t>Под картиной мира понимается совокупность базисных убеждений о доброжелательности окружающего мира, его справедливости, а также представления о собственном Я.</a:t>
            </a:r>
          </a:p>
          <a:p>
            <a:pPr algn="ctr" eaLnBrk="0" hangingPunct="0"/>
            <a:endParaRPr lang="ru-RU">
              <a:solidFill>
                <a:schemeClr val="tx2"/>
              </a:solidFill>
            </a:endParaRPr>
          </a:p>
        </p:txBody>
      </p:sp>
      <p:pic>
        <p:nvPicPr>
          <p:cNvPr id="33795" name="Picture 4" descr="https://arhlib.ru/wp-content/uploads/2020/07/zastavka-czg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8"/>
            <a:ext cx="6080125" cy="391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Прямоугольник 1"/>
          <p:cNvSpPr>
            <a:spLocks noChangeArrowheads="1"/>
          </p:cNvSpPr>
          <p:nvPr/>
        </p:nvSpPr>
        <p:spPr bwMode="auto">
          <a:xfrm>
            <a:off x="0" y="1382713"/>
            <a:ext cx="9144000" cy="15700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</a:rPr>
              <a:t>Становление базисных убеждений происходит в раннем детстве через взаимодействие со значимым взрослыми</a:t>
            </a:r>
          </a:p>
        </p:txBody>
      </p:sp>
      <p:pic>
        <p:nvPicPr>
          <p:cNvPr id="34818" name="Picture 2" descr="https://avatars.mds.yandex.net/get-zen_doc/198938/pub_5cc85ba7bf32e000b08b8a26_5cc85d6ba8ac8300b34927c3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3719513"/>
            <a:ext cx="5003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8" descr="https://ustaliy.ru/wp-content/uploads/2020/09/big-stock-boy-with-glasse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4900"/>
            <a:ext cx="4130675" cy="319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50" y="260350"/>
            <a:ext cx="9036050" cy="1643063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sz="2800" dirty="0">
                <a:solidFill>
                  <a:srgbClr val="002060"/>
                </a:solidFill>
                <a:latin typeface="+mn-lt"/>
              </a:rPr>
              <a:t>Базисные убеждения, касающиеся позитивного Я-образа, доброжелательности окружающего мира и справедливых отношений между Я и миром, подвержены влиянию психической травмы</a:t>
            </a:r>
            <a:r>
              <a:rPr lang="ru-RU" sz="2800" dirty="0">
                <a:latin typeface="+mn-lt"/>
              </a:rPr>
              <a:t>. </a:t>
            </a:r>
          </a:p>
        </p:txBody>
      </p:sp>
      <p:pic>
        <p:nvPicPr>
          <p:cNvPr id="35842" name="Picture 2" descr="https://rz.com.ua/sites/default/files/images/1-stress-plani-trd-815x390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49500"/>
            <a:ext cx="9182100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1296987"/>
          </a:xfrm>
        </p:spPr>
        <p:txBody>
          <a:bodyPr/>
          <a:lstStyle/>
          <a:p>
            <a:r>
              <a:rPr lang="ru-RU" sz="2800" smtClean="0">
                <a:solidFill>
                  <a:srgbClr val="FF0000"/>
                </a:solidFill>
              </a:rPr>
              <a:t>Психологическая травма  в результате буллинга приводит  к трансформации базисных убеждений</a:t>
            </a:r>
            <a:br>
              <a:rPr lang="ru-RU" sz="2800" smtClean="0">
                <a:solidFill>
                  <a:srgbClr val="FF0000"/>
                </a:solidFill>
              </a:rPr>
            </a:br>
            <a:endParaRPr lang="ru-RU" sz="4000" smtClean="0">
              <a:solidFill>
                <a:srgbClr val="FF0000"/>
              </a:solidFill>
            </a:endParaRPr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xfrm>
            <a:off x="4763" y="1268413"/>
            <a:ext cx="9139237" cy="48529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rgbClr val="002060"/>
                </a:solidFill>
              </a:rPr>
              <a:t>Базисное убеждение о справедливости окружающего мира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rgbClr val="002060"/>
                </a:solidFill>
              </a:rPr>
              <a:t>Базисное убеждение о </a:t>
            </a:r>
            <a:r>
              <a:rPr lang="ru-RU" i="1" smtClean="0">
                <a:solidFill>
                  <a:srgbClr val="002060"/>
                </a:solidFill>
              </a:rPr>
              <a:t>доброжелательности окружающего мира </a:t>
            </a:r>
            <a:r>
              <a:rPr lang="ru-RU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rgbClr val="002060"/>
                </a:solidFill>
              </a:rPr>
              <a:t>Базисное убеждение о ценности и значимости своего Я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rgbClr val="002060"/>
                </a:solidFill>
              </a:rPr>
              <a:t>Базисные убеждения обеспечивают ребенка чувством защищенности и доверия к миру, а в дальнейшем – ощущением собственной неуязвимости.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/>
          </p:cNvSpPr>
          <p:nvPr>
            <p:ph type="body" idx="1"/>
          </p:nvPr>
        </p:nvSpPr>
        <p:spPr>
          <a:xfrm>
            <a:off x="5508625" y="188913"/>
            <a:ext cx="3527425" cy="6119812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0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0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00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002060"/>
                </a:solidFill>
              </a:rPr>
              <a:t>В одночасье индивид сталкивается с ужасом, порождаемым окружающим миром, </a:t>
            </a:r>
            <a:endParaRPr lang="ru-RU" sz="2400" smtClean="0">
              <a:solidFill>
                <a:srgbClr val="002060"/>
              </a:solidFill>
              <a:latin typeface="Arial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002060"/>
                </a:solidFill>
              </a:rPr>
              <a:t>а также с собственной уязвимостью и беспомощностью: существовавшая ранее уверенность в собственной защищенности и неуязвимости оказывается иллюзией, повергающей личность в состояние дезинтеграции (Janoff-Bulman, 1998)</a:t>
            </a:r>
          </a:p>
        </p:txBody>
      </p:sp>
      <p:pic>
        <p:nvPicPr>
          <p:cNvPr id="37891" name="Picture 3" descr="ubezhdeniy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52450"/>
            <a:ext cx="5508625" cy="473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03605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FF200F"/>
                </a:solidFill>
                <a:latin typeface="Calibri" pitchFamily="34" charset="0"/>
              </a:rPr>
              <a:t>Причины, по которым ребенок может стать жертвой насилия и агрессии со стороны сверстников</a:t>
            </a:r>
          </a:p>
          <a:p>
            <a:pPr algn="ctr"/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1. </a:t>
            </a:r>
            <a:r>
              <a:rPr lang="ru-RU" sz="2800" u="sng">
                <a:solidFill>
                  <a:schemeClr val="tx2"/>
                </a:solidFill>
                <a:latin typeface="Calibri" pitchFamily="34" charset="0"/>
              </a:rPr>
              <a:t>Наличие у ребенка с раннего детства отрицательных переживаний, связанных с чувством тревожности, страха, неуверенности в себе и зависимости от мнения окружающих</a:t>
            </a:r>
            <a:r>
              <a:rPr lang="ru-RU" sz="2400" u="sng">
                <a:solidFill>
                  <a:schemeClr val="tx2"/>
                </a:solidFill>
                <a:latin typeface="Calibri" pitchFamily="34" charset="0"/>
              </a:rPr>
              <a:t>.</a:t>
            </a:r>
          </a:p>
        </p:txBody>
      </p:sp>
      <p:pic>
        <p:nvPicPr>
          <p:cNvPr id="38914" name="Picture 2" descr="https://vse-pro-detstvo.ru/wp-content/uploads/nochnye_strahi_u_dete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924175"/>
            <a:ext cx="6049963" cy="382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Прямоугольник 1"/>
          <p:cNvSpPr>
            <a:spLocks noChangeArrowheads="1"/>
          </p:cNvSpPr>
          <p:nvPr/>
        </p:nvSpPr>
        <p:spPr bwMode="auto">
          <a:xfrm>
            <a:off x="250825" y="115888"/>
            <a:ext cx="8785225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2</a:t>
            </a:r>
            <a:r>
              <a:rPr lang="ru-RU" sz="3200">
                <a:solidFill>
                  <a:schemeClr val="tx2"/>
                </a:solidFill>
                <a:latin typeface="Calibri" pitchFamily="34" charset="0"/>
              </a:rPr>
              <a:t>. </a:t>
            </a:r>
            <a:r>
              <a:rPr lang="ru-RU" sz="3200" u="sng">
                <a:solidFill>
                  <a:schemeClr val="tx2"/>
                </a:solidFill>
                <a:latin typeface="Calibri" pitchFamily="34" charset="0"/>
              </a:rPr>
              <a:t>Сформированное у ребенка под влиянием окружающей среды</a:t>
            </a:r>
            <a:r>
              <a:rPr lang="ru-RU" sz="3200">
                <a:solidFill>
                  <a:schemeClr val="tx2"/>
                </a:solidFill>
                <a:latin typeface="Calibri" pitchFamily="34" charset="0"/>
              </a:rPr>
              <a:t> (близких людей, опыта общения со сверстниками), информации, полученной в результате посещения сообществ в сети Интерет  - </a:t>
            </a:r>
            <a:r>
              <a:rPr lang="ru-RU" sz="3200" u="sng">
                <a:solidFill>
                  <a:schemeClr val="tx2"/>
                </a:solidFill>
                <a:latin typeface="Calibri" pitchFamily="34" charset="0"/>
              </a:rPr>
              <a:t>чувство собственной неполноценности и неуверенности в себе</a:t>
            </a:r>
            <a:r>
              <a:rPr lang="ru-RU" sz="320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ru-RU" sz="3200">
                <a:solidFill>
                  <a:schemeClr val="tx2"/>
                </a:solidFill>
                <a:latin typeface="Calibri" pitchFamily="34" charset="0"/>
              </a:rPr>
              <a:t>  </a:t>
            </a:r>
          </a:p>
        </p:txBody>
      </p:sp>
      <p:pic>
        <p:nvPicPr>
          <p:cNvPr id="39938" name="Picture 4" descr="https://thumbs.dreamstime.com/b/depressed-children-sitting-floor-other-kids-pointing-laughing-bullying-school-kid-shame-hands-thumbs-1705353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3284538"/>
            <a:ext cx="3889375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964612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u="sng">
                <a:solidFill>
                  <a:schemeClr val="tx2"/>
                </a:solidFill>
                <a:latin typeface="Calibri" pitchFamily="34" charset="0"/>
              </a:rPr>
              <a:t>3. </a:t>
            </a:r>
            <a:r>
              <a:rPr lang="ru-RU" sz="2800" u="sng">
                <a:solidFill>
                  <a:schemeClr val="tx2"/>
                </a:solidFill>
                <a:latin typeface="Calibri" pitchFamily="34" charset="0"/>
              </a:rPr>
              <a:t>Ребенок имеет слабо развитие коммуникативные качества, </a:t>
            </a:r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связанные или с личностным развитием или с отсутствием опыта общения со сверстниками, посещения ДОУ, длительного периода нахождения дома по причине хронического заболевания.</a:t>
            </a:r>
          </a:p>
        </p:txBody>
      </p:sp>
      <p:pic>
        <p:nvPicPr>
          <p:cNvPr id="40962" name="Picture 2" descr="https://zanmsk.ru/wp-content/uploads/2019/11/photo_2903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638425"/>
            <a:ext cx="6480175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Прямоугольник 1"/>
          <p:cNvSpPr>
            <a:spLocks noChangeArrowheads="1"/>
          </p:cNvSpPr>
          <p:nvPr/>
        </p:nvSpPr>
        <p:spPr bwMode="auto">
          <a:xfrm>
            <a:off x="250825" y="765175"/>
            <a:ext cx="864235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4.Ребенок, чрезмерно оберегаемый членами семьи, зависит от семьи, не имеет опыта самостоятельности в связи с ограничениями в семье. Гиперопека родителей не позволяет ребенку сформировать навыки принятия самостоятельных решений и ответственного выбора.</a:t>
            </a:r>
            <a:endParaRPr lang="ru-RU" sz="2400">
              <a:solidFill>
                <a:schemeClr val="tx2"/>
              </a:solidFill>
            </a:endParaRPr>
          </a:p>
          <a:p>
            <a:pPr algn="just"/>
            <a:endParaRPr lang="ru-RU" sz="2400">
              <a:solidFill>
                <a:schemeClr val="tx2"/>
              </a:solidFill>
            </a:endParaRPr>
          </a:p>
          <a:p>
            <a:pPr algn="just"/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5. Ребенок с раннего детства имеет  высокий уровень зависимости от мнения взрослых и их решений.</a:t>
            </a:r>
          </a:p>
          <a:p>
            <a:pPr algn="just"/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6.Воспитание на основе безоговорочного подчинения родителям формирует у ребенка инфантильность по отношению ко всему, что есть  у него в жизни.</a:t>
            </a:r>
          </a:p>
          <a:p>
            <a:pPr algn="just"/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7. С раннего детства ребенок имеет слабое физическое здоровье, часто болеет и ощущает себя неполноценным в физическом развитии (боится физических нагрузок, избегает прогулок).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2"/>
          <p:cNvSpPr>
            <a:spLocks noChangeArrowheads="1"/>
          </p:cNvSpPr>
          <p:nvPr/>
        </p:nvSpPr>
        <p:spPr bwMode="auto">
          <a:xfrm>
            <a:off x="250825" y="188913"/>
            <a:ext cx="8534400" cy="1812925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u="sng">
                <a:solidFill>
                  <a:srgbClr val="C00000"/>
                </a:solidFill>
                <a:latin typeface="Calibri" pitchFamily="34" charset="0"/>
              </a:rPr>
              <a:t>Психологическая травма</a:t>
            </a:r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– глубокая индивидуальная реакция на какое-либо событие, значимое для человека, вызывающее сильное психическое напряжение и негативные эмоции. </a:t>
            </a:r>
          </a:p>
        </p:txBody>
      </p:sp>
      <p:sp>
        <p:nvSpPr>
          <p:cNvPr id="15362" name="Прямоугольник 4"/>
          <p:cNvSpPr>
            <a:spLocks noChangeArrowheads="1"/>
          </p:cNvSpPr>
          <p:nvPr/>
        </p:nvSpPr>
        <p:spPr bwMode="auto">
          <a:xfrm>
            <a:off x="250825" y="2565400"/>
            <a:ext cx="8472488" cy="138271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libri" pitchFamily="34" charset="0"/>
              </a:rPr>
              <a:t> 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Основными  критериями  травмы являются </a:t>
            </a:r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интенсивность и сила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, которые вызывают появление эмоционального отклика . </a:t>
            </a:r>
          </a:p>
        </p:txBody>
      </p:sp>
      <p:sp>
        <p:nvSpPr>
          <p:cNvPr id="15363" name="Прямоугольник 5"/>
          <p:cNvSpPr>
            <a:spLocks noChangeArrowheads="1"/>
          </p:cNvSpPr>
          <p:nvPr/>
        </p:nvSpPr>
        <p:spPr bwMode="auto">
          <a:xfrm>
            <a:off x="323850" y="4437063"/>
            <a:ext cx="8351838" cy="1806575"/>
          </a:xfrm>
          <a:prstGeom prst="rect">
            <a:avLst/>
          </a:prstGeom>
          <a:noFill/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Психологические травмы постоянно присутствуют в качестве </a:t>
            </a:r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«фундамента»,</a:t>
            </a:r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на котором строятся реакции в отношении событий, происходящих в жизни ребенка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Прямоугольник 1"/>
          <p:cNvSpPr>
            <a:spLocks noChangeArrowheads="1"/>
          </p:cNvSpPr>
          <p:nvPr/>
        </p:nvSpPr>
        <p:spPr bwMode="auto">
          <a:xfrm>
            <a:off x="250825" y="981075"/>
            <a:ext cx="8713788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В мировом опыте политика борьбы с буллиногом и реализация антибуллинговых программ начинается с повышения уровня осведомленности о школьной травле, ее влиянии на личность жертвы и определение возможности распознавать ситуацию буллинга. </a:t>
            </a:r>
            <a:endParaRPr lang="ru-RU" sz="2800">
              <a:solidFill>
                <a:srgbClr val="002060"/>
              </a:solidFill>
            </a:endParaRPr>
          </a:p>
          <a:p>
            <a:pPr algn="ctr"/>
            <a:endParaRPr lang="ru-RU" sz="2800" u="sng">
              <a:solidFill>
                <a:srgbClr val="FF200F"/>
              </a:solidFill>
            </a:endParaRPr>
          </a:p>
          <a:p>
            <a:pPr algn="ctr"/>
            <a:r>
              <a:rPr lang="ru-RU" sz="2800" u="sng">
                <a:solidFill>
                  <a:srgbClr val="FF200F"/>
                </a:solidFill>
                <a:latin typeface="Calibri" pitchFamily="34" charset="0"/>
              </a:rPr>
              <a:t>Главное действие педагога-реагирование и вмешательство.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Прямоугольник 1"/>
          <p:cNvSpPr>
            <a:spLocks noChangeArrowheads="1"/>
          </p:cNvSpPr>
          <p:nvPr/>
        </p:nvSpPr>
        <p:spPr bwMode="auto">
          <a:xfrm>
            <a:off x="250825" y="279400"/>
            <a:ext cx="8569325" cy="143033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Готовность вмешиваться со стороны взрослого выступает главным условием предотвращения буллинга и профилактики подросткового суицида. </a:t>
            </a:r>
          </a:p>
        </p:txBody>
      </p:sp>
      <p:pic>
        <p:nvPicPr>
          <p:cNvPr id="44034" name="Picture 4" descr="https://slavdelo.dn.ua/wp-content/uploads/2020/01/stop-bullying-at-school-4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565400"/>
            <a:ext cx="8424862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Прямоугольник 1"/>
          <p:cNvSpPr>
            <a:spLocks noChangeArrowheads="1"/>
          </p:cNvSpPr>
          <p:nvPr/>
        </p:nvSpPr>
        <p:spPr bwMode="auto">
          <a:xfrm>
            <a:off x="107950" y="71438"/>
            <a:ext cx="87661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В школьной ситуации буллинга основная масса детей – зрители. </a:t>
            </a:r>
          </a:p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И они также нуждаются в серьезной помощи для осмысления полученного опыта. </a:t>
            </a:r>
          </a:p>
        </p:txBody>
      </p:sp>
      <p:sp>
        <p:nvSpPr>
          <p:cNvPr id="45058" name="Прямоугольник 2"/>
          <p:cNvSpPr>
            <a:spLocks noChangeArrowheads="1"/>
          </p:cNvSpPr>
          <p:nvPr/>
        </p:nvSpPr>
        <p:spPr bwMode="auto">
          <a:xfrm>
            <a:off x="395288" y="2690813"/>
            <a:ext cx="8353425" cy="25542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C00000"/>
                </a:solidFill>
                <a:latin typeface="Calibri" pitchFamily="34" charset="0"/>
              </a:rPr>
              <a:t>В психологии даже есть термин </a:t>
            </a:r>
          </a:p>
          <a:p>
            <a:pPr algn="ctr"/>
            <a:r>
              <a:rPr lang="ru-RU" sz="3200" b="1" u="sng">
                <a:solidFill>
                  <a:srgbClr val="C00000"/>
                </a:solidFill>
                <a:latin typeface="Calibri" pitchFamily="34" charset="0"/>
              </a:rPr>
              <a:t>«травма наблюдателя».</a:t>
            </a:r>
          </a:p>
          <a:p>
            <a:pPr algn="ctr"/>
            <a:r>
              <a:rPr lang="ru-RU" sz="3200">
                <a:solidFill>
                  <a:srgbClr val="C00000"/>
                </a:solidFill>
                <a:latin typeface="Calibri" pitchFamily="34" charset="0"/>
              </a:rPr>
              <a:t>Часто ребёнок не может самостоятельно справиться с опытом наблюдения за продолжающимся насилием.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Прямоугольник 1"/>
          <p:cNvSpPr>
            <a:spLocks noChangeArrowheads="1"/>
          </p:cNvSpPr>
          <p:nvPr/>
        </p:nvSpPr>
        <p:spPr bwMode="auto">
          <a:xfrm>
            <a:off x="250825" y="188913"/>
            <a:ext cx="864235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i="1">
                <a:solidFill>
                  <a:srgbClr val="002060"/>
                </a:solidFill>
                <a:latin typeface="Calibri" pitchFamily="34" charset="0"/>
              </a:rPr>
              <a:t>Все зрители – очевидцы буллинга, даже если не вмешиваются и не реагируют, испытывают большое психологическое давление.</a:t>
            </a:r>
          </a:p>
          <a:p>
            <a:pPr algn="just"/>
            <a:r>
              <a:rPr lang="ru-RU" sz="3200" i="1">
                <a:solidFill>
                  <a:srgbClr val="00206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6082" name="Прямоугольник 2"/>
          <p:cNvSpPr>
            <a:spLocks noChangeArrowheads="1"/>
          </p:cNvSpPr>
          <p:nvPr/>
        </p:nvSpPr>
        <p:spPr bwMode="auto">
          <a:xfrm>
            <a:off x="250825" y="3213100"/>
            <a:ext cx="8642350" cy="25542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i="1">
                <a:solidFill>
                  <a:srgbClr val="002060"/>
                </a:solidFill>
                <a:latin typeface="Calibri" pitchFamily="34" charset="0"/>
              </a:rPr>
              <a:t>Очевидцы буллинга часто испытывают страх в школе, а также чувство, характерное для травматиков, - беспомощность перед лицом насилия, даже если оно направлено не на них непосредственно.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Прямоугольник 1"/>
          <p:cNvSpPr>
            <a:spLocks noChangeArrowheads="1"/>
          </p:cNvSpPr>
          <p:nvPr/>
        </p:nvSpPr>
        <p:spPr bwMode="auto">
          <a:xfrm>
            <a:off x="214313" y="193675"/>
            <a:ext cx="8929687" cy="206216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Лучшим средством профилактики буллинга является серьезная забота о школьной атмосфере, центральный фактор которой – качество общения учителей и учеников.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Прямоугольник 1"/>
          <p:cNvSpPr>
            <a:spLocks noChangeArrowheads="1"/>
          </p:cNvSpPr>
          <p:nvPr/>
        </p:nvSpPr>
        <p:spPr bwMode="auto">
          <a:xfrm>
            <a:off x="250825" y="750888"/>
            <a:ext cx="86423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Безопасную атмосферу в школе создают правила и традиции школы. Их целью является желаемые чувства (настроения) у большинства детей, а именно: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а) чувства: 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«я могу быть здесь», «здесь безопасно», «я чувствую защищенность», «мне ничто не угрожает»;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б.) чувства: 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«мне нравится», «мне интересно», «здесь происходят важные для меня вещи», «здесь хорошие отношения»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;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в.) чувства: 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«меня замечают и уважают», «я получаю признание и справедливую оценку», «я - кто-то ценный», 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«я чувствую заинтересованность во мне, как личности, а непросто школьнике»;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г.) чувства: «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я вижу перспективу и понимаю, как сегодняшние задачи связаны с моим будущим»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, «я вижу, что я должен делать», «я согласен с поставленными задачами».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Прямоугольник 1"/>
          <p:cNvSpPr>
            <a:spLocks noChangeArrowheads="1"/>
          </p:cNvSpPr>
          <p:nvPr/>
        </p:nvSpPr>
        <p:spPr bwMode="auto">
          <a:xfrm>
            <a:off x="684213" y="1916113"/>
            <a:ext cx="8280400" cy="206216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В школе должны быть разработаны правила поведения для всех участников, столкнувшихся с буллингом: что делать, куда идти, кому и в какой форме заявить.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Прямоугольник 1"/>
          <p:cNvSpPr>
            <a:spLocks noChangeArrowheads="1"/>
          </p:cNvSpPr>
          <p:nvPr/>
        </p:nvSpPr>
        <p:spPr bwMode="auto">
          <a:xfrm>
            <a:off x="179388" y="2349500"/>
            <a:ext cx="8640762" cy="2062163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alibri" pitchFamily="34" charset="0"/>
              </a:rPr>
              <a:t>Педагог должен владеть множественными примами урегулирования конфликтных ситуаций, не касаясь личности агрессора (буллера).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Прямоугольник 1"/>
          <p:cNvSpPr>
            <a:spLocks noChangeArrowheads="1"/>
          </p:cNvSpPr>
          <p:nvPr/>
        </p:nvSpPr>
        <p:spPr bwMode="auto">
          <a:xfrm>
            <a:off x="155575" y="2332038"/>
            <a:ext cx="8856663" cy="20701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chemeClr val="tx2"/>
                </a:solidFill>
                <a:latin typeface="Calibri" pitchFamily="34" charset="0"/>
              </a:rPr>
              <a:t>Учитель должен оказывать первую помощь жертве и свидетелям. Очень важно, чтобы оказавшийся жертвой ученик понял, что ему </a:t>
            </a:r>
            <a:r>
              <a:rPr lang="ru-RU" sz="3200">
                <a:solidFill>
                  <a:schemeClr val="tx2"/>
                </a:solidFill>
              </a:rPr>
              <a:t>есть</a:t>
            </a:r>
            <a:r>
              <a:rPr lang="ru-RU" sz="3200">
                <a:solidFill>
                  <a:schemeClr val="tx2"/>
                </a:solidFill>
                <a:latin typeface="Calibri" pitchFamily="34" charset="0"/>
              </a:rPr>
              <a:t> на кого положиться и к кому обратиться.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Прямоугольник 1"/>
          <p:cNvSpPr>
            <a:spLocks noChangeArrowheads="1"/>
          </p:cNvSpPr>
          <p:nvPr/>
        </p:nvSpPr>
        <p:spPr bwMode="auto">
          <a:xfrm>
            <a:off x="1042988" y="1268413"/>
            <a:ext cx="7416800" cy="15700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Каждый ученик школы должен знать, куда он может обратиться за помощью в школе (к кому) в ситуации буллинга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250825" y="88900"/>
            <a:ext cx="8878888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Перечень симптомов, которыми проявляются детские психические травмы, может быть многогранным, так как это состояние развивается в разном возрасте, </a:t>
            </a:r>
            <a:r>
              <a:rPr lang="ru-RU" sz="2800">
                <a:solidFill>
                  <a:schemeClr val="accent2"/>
                </a:solidFill>
                <a:latin typeface="Calibri" pitchFamily="34" charset="0"/>
              </a:rPr>
              <a:t>при огромном количестве обстоятельств, при участии разных «персонажей»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 - все это оказывает влияние на то, насколько глубоким и ярким будет след. </a:t>
            </a:r>
          </a:p>
        </p:txBody>
      </p:sp>
      <p:pic>
        <p:nvPicPr>
          <p:cNvPr id="16386" name="Picture 2" descr="https://yt3.ggpht.com/a/AATXAJzczJmvPgxQaZv1wNPBt6oXjHzte4XLC33nJA=s900-c-k-c0xffffffff-no-rj-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3213100"/>
            <a:ext cx="3889375" cy="346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Прямоугольник 1"/>
          <p:cNvSpPr>
            <a:spLocks noChangeArrowheads="1"/>
          </p:cNvSpPr>
          <p:nvPr/>
        </p:nvSpPr>
        <p:spPr bwMode="auto">
          <a:xfrm>
            <a:off x="107950" y="1052513"/>
            <a:ext cx="8712200" cy="206216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alibri" pitchFamily="34" charset="0"/>
              </a:rPr>
              <a:t>Классный руководитель должен оперативно решать конфликтные ситуации между детьми, если они сопровождаются насмешками, унижением, оскорблениями, открытой травлей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Прямоугольник 1"/>
          <p:cNvSpPr>
            <a:spLocks noChangeArrowheads="1"/>
          </p:cNvSpPr>
          <p:nvPr/>
        </p:nvSpPr>
        <p:spPr bwMode="auto">
          <a:xfrm>
            <a:off x="107950" y="-79375"/>
            <a:ext cx="903605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i="1">
                <a:latin typeface="Calibri" pitchFamily="34" charset="0"/>
              </a:rPr>
              <a:t>Уверенная в себе личность, творческая и способная к самореализации может  сформироваться в условиях такого психологического пространства, где ребенку с первого класса обеспечиваются следующие условия для развития:</a:t>
            </a:r>
          </a:p>
          <a:p>
            <a:pPr algn="just"/>
            <a:r>
              <a:rPr lang="ru-RU" sz="2400" i="1">
                <a:latin typeface="Calibri" pitchFamily="34" charset="0"/>
              </a:rPr>
              <a:t>- создается особый психологический климат урока, который проявляется в эмоционально-психологическом настрое учителя и учеников;</a:t>
            </a:r>
          </a:p>
          <a:p>
            <a:pPr algn="just"/>
            <a:r>
              <a:rPr lang="ru-RU" sz="2400" i="1">
                <a:latin typeface="Calibri" pitchFamily="34" charset="0"/>
              </a:rPr>
              <a:t>- создаются ситуации, где ребенок сможет закрепить  за собой установку «Я – могу!», веру в себя, научится преодолевать трудности;</a:t>
            </a:r>
          </a:p>
          <a:p>
            <a:pPr algn="just"/>
            <a:r>
              <a:rPr lang="ru-RU" sz="2400" i="1">
                <a:latin typeface="Calibri" pitchFamily="34" charset="0"/>
              </a:rPr>
              <a:t> - предоставляется возможность выражать свое «Я», делать выбор со своими ценностными ориентациями;</a:t>
            </a:r>
          </a:p>
          <a:p>
            <a:pPr algn="just"/>
            <a:r>
              <a:rPr lang="ru-RU" sz="2400" i="1">
                <a:latin typeface="Calibri" pitchFamily="34" charset="0"/>
              </a:rPr>
              <a:t>- поощряются генерирования идей, выдвижение разного рода инициатив, внесение своих предложений:</a:t>
            </a:r>
          </a:p>
          <a:p>
            <a:pPr algn="just"/>
            <a:r>
              <a:rPr lang="ru-RU" sz="2400" i="1">
                <a:latin typeface="Calibri" pitchFamily="34" charset="0"/>
              </a:rPr>
              <a:t>- развивается готовность и умение брать на себя ответственность;</a:t>
            </a:r>
          </a:p>
          <a:p>
            <a:pPr algn="just"/>
            <a:r>
              <a:rPr lang="ru-RU" sz="2400" i="1">
                <a:latin typeface="Calibri" pitchFamily="34" charset="0"/>
              </a:rPr>
              <a:t>- создаются условия для самореализации в соответствии со способностями и возможностями;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Прямоугольник 1"/>
          <p:cNvSpPr>
            <a:spLocks noChangeArrowheads="1"/>
          </p:cNvSpPr>
          <p:nvPr/>
        </p:nvSpPr>
        <p:spPr bwMode="auto">
          <a:xfrm>
            <a:off x="250825" y="750888"/>
            <a:ext cx="8642350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Фразы, которые помогут начать диалог: родителю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«</a:t>
            </a:r>
            <a:r>
              <a:rPr lang="ru-RU" sz="2400" i="1">
                <a:solidFill>
                  <a:srgbClr val="002060"/>
                </a:solidFill>
                <a:latin typeface="Calibri" pitchFamily="34" charset="0"/>
              </a:rPr>
              <a:t>Я тебе верю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». Это даст ребёнку понять, что вместе вы справитесь с проблемой травли.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«</a:t>
            </a:r>
            <a:r>
              <a:rPr lang="ru-RU" sz="2400" i="1">
                <a:solidFill>
                  <a:srgbClr val="002060"/>
                </a:solidFill>
                <a:latin typeface="Calibri" pitchFamily="34" charset="0"/>
              </a:rPr>
              <a:t>Мне жаль, что с тобой это случилось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». Это сигнал, что вы разделяете его чувства.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«</a:t>
            </a:r>
            <a:r>
              <a:rPr lang="ru-RU" sz="2400" i="1">
                <a:solidFill>
                  <a:srgbClr val="002060"/>
                </a:solidFill>
                <a:latin typeface="Calibri" pitchFamily="34" charset="0"/>
              </a:rPr>
              <a:t>Это не твоя вина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». Покажите ребёнку, что в этой ситуации он не одинок, многие его сверстники сталкиваются с разными вариантами детского буллинга — запугиванием и агрессией.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«</a:t>
            </a:r>
            <a:r>
              <a:rPr lang="ru-RU" sz="2400" i="1">
                <a:solidFill>
                  <a:srgbClr val="002060"/>
                </a:solidFill>
                <a:latin typeface="Calibri" pitchFamily="34" charset="0"/>
              </a:rPr>
              <a:t>Хорошо, что ты мне об этом сказал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». Докажите, что ребёнок правильно сделал, обратившись к вам.</a:t>
            </a:r>
          </a:p>
          <a:p>
            <a:pPr algn="just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«</a:t>
            </a:r>
            <a:r>
              <a:rPr lang="ru-RU" sz="2400" i="1">
                <a:solidFill>
                  <a:srgbClr val="002060"/>
                </a:solidFill>
                <a:latin typeface="Calibri" pitchFamily="34" charset="0"/>
              </a:rPr>
              <a:t>Я люблю тебя и постараюсь сделать так, чтобы тебе больше не угрожала опасность</a:t>
            </a:r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». Эта фраза позволит ощутить защиту и с надеждой посмотреть в будущее.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Прямоугольник 1"/>
          <p:cNvSpPr>
            <a:spLocks noChangeArrowheads="1"/>
          </p:cNvSpPr>
          <p:nvPr/>
        </p:nvSpPr>
        <p:spPr bwMode="auto">
          <a:xfrm>
            <a:off x="3779838" y="836613"/>
            <a:ext cx="5040312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chemeClr val="tx2"/>
                </a:solidFill>
              </a:rPr>
              <a:t>«</a:t>
            </a:r>
            <a:r>
              <a:rPr lang="ru-RU" sz="3200">
                <a:solidFill>
                  <a:schemeClr val="tx2"/>
                </a:solidFill>
                <a:latin typeface="Calibri" pitchFamily="34" charset="0"/>
              </a:rPr>
              <a:t>В мире неопределенности жестких ответов быть не может»!</a:t>
            </a:r>
          </a:p>
          <a:p>
            <a:pPr algn="ctr"/>
            <a:r>
              <a:rPr lang="ru-RU" sz="3200">
                <a:solidFill>
                  <a:schemeClr val="tx2"/>
                </a:solidFill>
                <a:latin typeface="Calibri" pitchFamily="34" charset="0"/>
              </a:rPr>
              <a:t> Александр Асмолов.</a:t>
            </a:r>
          </a:p>
        </p:txBody>
      </p:sp>
      <p:pic>
        <p:nvPicPr>
          <p:cNvPr id="56322" name="Picture 2" descr="https://2019.edcrunch.ru/upload/resize_cache/iblock/dfd/1050_1410_2/dfd7b24a3d17f7ec1470c9fe0983729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0"/>
            <a:ext cx="3538538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107950" y="0"/>
            <a:ext cx="90360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Особенно негативно воздействуют на детей </a:t>
            </a:r>
            <a:r>
              <a:rPr lang="ru-RU" sz="3200">
                <a:solidFill>
                  <a:srgbClr val="FF0000"/>
                </a:solidFill>
                <a:latin typeface="Calibri" pitchFamily="34" charset="0"/>
              </a:rPr>
              <a:t>множественные травмы.</a:t>
            </a:r>
          </a:p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Именно такая картина часто наблюдается у подростков с девиантными формами поведения </a:t>
            </a:r>
          </a:p>
        </p:txBody>
      </p:sp>
      <p:pic>
        <p:nvPicPr>
          <p:cNvPr id="17410" name="Picture 2" descr="https://avatars.mds.yandex.net/get-zen_doc/1579326/pub_5da203b59c944600b18e6125_5db2f7203f548700ac5b1c7a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2063750"/>
            <a:ext cx="3840163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4" descr="http://alwaysbusymama.com/images/content/3200-pochemu-rebenok-ne-khochet-idti-v-shkol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060575"/>
            <a:ext cx="355441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https://avatars.mds.yandex.net/get-zen_doc/1717677/pub_5ce802d37f585100b3217fbc_5ce808d53ee40b00b31bf6c6/scale_1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0738" y="4476750"/>
            <a:ext cx="35845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s://psychoanalyst.pro/wp-content/uploads/2019/01/psihotrav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" y="2133600"/>
            <a:ext cx="912971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288" y="549275"/>
            <a:ext cx="9129712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2"/>
                </a:solidFill>
                <a:latin typeface="+mn-lt"/>
                <a:cs typeface="+mn-cs"/>
              </a:rPr>
              <a:t>Дети с психологической травмой видят мир как пугающее и опасное место</a:t>
            </a:r>
            <a:r>
              <a:rPr lang="ru-RU" sz="3200" dirty="0">
                <a:solidFill>
                  <a:schemeClr val="accent4"/>
                </a:solidFill>
                <a:latin typeface="+mn-lt"/>
                <a:cs typeface="+mn-cs"/>
              </a:rPr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0" y="2276475"/>
            <a:ext cx="9144000" cy="1379538"/>
          </a:xfrm>
          <a:prstGeom prst="rect">
            <a:avLst/>
          </a:prstGeom>
          <a:noFill/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Такое понятие как «стрессоры» подобно понятию опасность, угроза, давление конфликт, фрустрация и экстремальная ситуация</a:t>
            </a:r>
            <a:r>
              <a:rPr lang="ru-RU" sz="2800">
                <a:latin typeface="Calibri" pitchFamily="34" charset="0"/>
              </a:rPr>
              <a:t>. </a:t>
            </a:r>
          </a:p>
        </p:txBody>
      </p:sp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-23813" y="188913"/>
            <a:ext cx="9144001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Дети и подростки, находящиеся в стрессовых ситуациях, </a:t>
            </a:r>
            <a:r>
              <a:rPr lang="ru-RU" sz="2800">
                <a:solidFill>
                  <a:schemeClr val="accent2"/>
                </a:solidFill>
                <a:latin typeface="Calibri" pitchFamily="34" charset="0"/>
              </a:rPr>
              <a:t>составляют группу риска</a:t>
            </a:r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, так как их надломленная психика не в состоянии противостоять негативным внешним факторам.</a:t>
            </a:r>
          </a:p>
        </p:txBody>
      </p:sp>
      <p:pic>
        <p:nvPicPr>
          <p:cNvPr id="19459" name="Picture 2" descr="https://avatars.mds.yandex.net/get-zen_doc/759807/pub_5d29d4a3cfcc8600ad79ce04_5d29d5aaa1b4f100ae2f1a23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3732213"/>
            <a:ext cx="6408737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0" y="0"/>
            <a:ext cx="8964613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К понятию стресса близко и понятие фрустрации. </a:t>
            </a:r>
          </a:p>
          <a:p>
            <a:pPr algn="just"/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Фрустрация 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переживается как напряжение, тревога, отчаяние, гнев, которые охватывают человека, когда на пути к достижению цели он встречается с неожиданными помехами, которые мешают удовлетворению потребности. В переводе с латинского </a:t>
            </a:r>
            <a:r>
              <a:rPr lang="en-US" sz="2800">
                <a:solidFill>
                  <a:srgbClr val="002060"/>
                </a:solidFill>
                <a:latin typeface="Calibri" pitchFamily="34" charset="0"/>
              </a:rPr>
              <a:t>frustration</a:t>
            </a:r>
            <a:r>
              <a:rPr lang="tt-RU" sz="2800">
                <a:solidFill>
                  <a:srgbClr val="002060"/>
                </a:solidFill>
                <a:latin typeface="Calibri" pitchFamily="34" charset="0"/>
              </a:rPr>
              <a:t> означает расстройство планов, пере</a:t>
            </a:r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ж</a:t>
            </a:r>
            <a:r>
              <a:rPr lang="tt-RU" sz="2800">
                <a:solidFill>
                  <a:srgbClr val="002060"/>
                </a:solidFill>
                <a:latin typeface="Calibri" pitchFamily="34" charset="0"/>
              </a:rPr>
              <a:t>ивание из-за этого.</a:t>
            </a:r>
            <a:endParaRPr lang="ru-RU" sz="280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0482" name="Рисунок 2" descr="https://im0-tub-ru.yandex.net/i?id=e217e69c1347b6897af3f0d140e777d1&amp;ref=rim&amp;n=33&amp;w=347&amp;h=1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3573463"/>
            <a:ext cx="6408738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s://st.depositphotos.com/1192014/2230/i/950/depositphotos_22304019-stock-photo-wall-before-a-gir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492375"/>
            <a:ext cx="5759450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63500" y="42863"/>
            <a:ext cx="89725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При столкновении с трудностями, неизбежно возникающими на пути реализации ожиданий, и не находя возможностей их преодоления, у молодого человека возникают состояния фрустрации, сопровождаемые раздражением, недовольством, гневом.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1562</Words>
  <Application>Microsoft Office PowerPoint</Application>
  <PresentationFormat>Экран (4:3)</PresentationFormat>
  <Paragraphs>105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6" baseType="lpstr">
      <vt:lpstr>Arial</vt:lpstr>
      <vt:lpstr>Calibri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Психологическая травма  в результате буллинга приводит  к трансформации базисных убеждений 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работа</dc:creator>
  <cp:lastModifiedBy>смирнов</cp:lastModifiedBy>
  <cp:revision>86</cp:revision>
  <dcterms:created xsi:type="dcterms:W3CDTF">2020-11-05T18:21:21Z</dcterms:created>
  <dcterms:modified xsi:type="dcterms:W3CDTF">2020-11-10T09:42:23Z</dcterms:modified>
</cp:coreProperties>
</file>